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7" r:id="rId2"/>
    <p:sldId id="256" r:id="rId3"/>
    <p:sldId id="262" r:id="rId4"/>
    <p:sldId id="258" r:id="rId5"/>
    <p:sldId id="259" r:id="rId6"/>
    <p:sldId id="309" r:id="rId7"/>
    <p:sldId id="299" r:id="rId8"/>
    <p:sldId id="308" r:id="rId9"/>
    <p:sldId id="264" r:id="rId10"/>
    <p:sldId id="319" r:id="rId11"/>
    <p:sldId id="266" r:id="rId12"/>
    <p:sldId id="267" r:id="rId13"/>
    <p:sldId id="310" r:id="rId14"/>
    <p:sldId id="268" r:id="rId15"/>
    <p:sldId id="311" r:id="rId16"/>
    <p:sldId id="269" r:id="rId17"/>
    <p:sldId id="312" r:id="rId18"/>
    <p:sldId id="315" r:id="rId19"/>
    <p:sldId id="271" r:id="rId20"/>
    <p:sldId id="298" r:id="rId21"/>
    <p:sldId id="276" r:id="rId22"/>
    <p:sldId id="320" r:id="rId23"/>
    <p:sldId id="313" r:id="rId24"/>
    <p:sldId id="330" r:id="rId25"/>
    <p:sldId id="284" r:id="rId26"/>
    <p:sldId id="325" r:id="rId27"/>
    <p:sldId id="285" r:id="rId28"/>
    <p:sldId id="326" r:id="rId29"/>
    <p:sldId id="286" r:id="rId30"/>
    <p:sldId id="327" r:id="rId31"/>
    <p:sldId id="287" r:id="rId32"/>
    <p:sldId id="288" r:id="rId33"/>
    <p:sldId id="289" r:id="rId34"/>
    <p:sldId id="329" r:id="rId35"/>
    <p:sldId id="301" r:id="rId36"/>
    <p:sldId id="302" r:id="rId37"/>
    <p:sldId id="328" r:id="rId38"/>
    <p:sldId id="304" r:id="rId39"/>
    <p:sldId id="305" r:id="rId40"/>
    <p:sldId id="303" r:id="rId41"/>
    <p:sldId id="324" r:id="rId42"/>
    <p:sldId id="306" r:id="rId43"/>
    <p:sldId id="297" r:id="rId44"/>
    <p:sldId id="33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312" autoAdjust="0"/>
  </p:normalViewPr>
  <p:slideViewPr>
    <p:cSldViewPr>
      <p:cViewPr>
        <p:scale>
          <a:sx n="77" d="100"/>
          <a:sy n="77" d="100"/>
        </p:scale>
        <p:origin x="-150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6F42-942D-446E-8D91-0BDEF7BCC5CF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FBD5-6FE7-40B1-8A2D-08EFF0292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E83C-9115-42FB-B494-9ED251FD9EB9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6D33-DDE2-42B1-BB07-EC05B3D0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FD8A-94DB-4D47-AF86-886BA0A0E5F8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4EC-91D9-41AA-B255-8E98E9BD4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613C-869C-4862-9DA4-F6B1DA2F669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B93C-1095-4D6C-8C3F-282D5B22C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77F0-4956-4C1D-B1A4-DE8AA88A469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8041-F4B6-4C3A-B929-42079C03F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D0BF-F1D8-4FDD-8765-6CD0CE50B80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33CA-8DB6-42E8-B2D7-890DC2B2B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EF18-8A92-4B4C-97DE-2470AF25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A3C4-BC9E-473E-A9A9-64CEB4D480DA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371A-4D2E-4FEB-89F2-BDCA7C86F2E1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6307-4759-4469-9E75-988F0043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10CF-A737-4745-9590-DA1317B56125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7811-08EC-45D3-AD2B-9A24F90D1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AA57-6336-483F-A5B5-AA35344EF5F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F58A-BF39-478D-9BA5-501C00B54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423E-D111-4F0A-93EA-C850D0C8F88B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301B-C2B0-4A7C-9C65-8EBD56131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041F0F-6DC1-47AA-98AD-A8CAEDC18A89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E45CEE-EEE9-488B-8D63-A5E158B61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3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2828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МУНИЦИПАЛЬНОЕ БЮДЖЕТНОЕ ОБЩЕОБРАЗОВАТЕЛЬНОЕ УЧРЕЖДЕНИЕ</a:t>
            </a:r>
            <a:br>
              <a:rPr lang="ru-RU" sz="24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4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«ГИМНАЗИЯ №19»  ГОРОДА КУРГАНА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8229600" cy="226218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 smtClean="0">
                <a:latin typeface="Arial" charset="0"/>
              </a:rPr>
              <a:t>Фронтовые письма </a:t>
            </a:r>
            <a:r>
              <a:rPr lang="ru-RU" sz="4000" dirty="0" err="1" smtClean="0">
                <a:latin typeface="Arial" charset="0"/>
              </a:rPr>
              <a:t>зауральцев</a:t>
            </a:r>
            <a:r>
              <a:rPr lang="ru-RU" sz="4000" dirty="0" smtClean="0">
                <a:latin typeface="Arial" charset="0"/>
              </a:rPr>
              <a:t> 1941-1945 гг.</a:t>
            </a:r>
          </a:p>
        </p:txBody>
      </p:sp>
      <p:sp>
        <p:nvSpPr>
          <p:cNvPr id="13315" name="Rectangle 6"/>
          <p:cNvSpPr>
            <a:spLocks noGrp="1"/>
          </p:cNvSpPr>
          <p:nvPr>
            <p:ph sz="half" idx="4294967295"/>
          </p:nvPr>
        </p:nvSpPr>
        <p:spPr>
          <a:xfrm>
            <a:off x="468313" y="3860800"/>
            <a:ext cx="8229600" cy="2263775"/>
          </a:xfrm>
        </p:spPr>
        <p:txBody>
          <a:bodyPr/>
          <a:lstStyle/>
          <a:p>
            <a:pPr algn="r" eaLnBrk="1" hangingPunct="1"/>
            <a:r>
              <a:rPr lang="ru-RU" sz="2200" dirty="0" smtClean="0">
                <a:latin typeface="Arial" charset="0"/>
              </a:rPr>
              <a:t>Выполнил Безбородов Иван, </a:t>
            </a:r>
            <a:r>
              <a:rPr lang="ru-RU" sz="2200" dirty="0">
                <a:latin typeface="Arial" charset="0"/>
              </a:rPr>
              <a:t>МБОУ «Гимназия №19»</a:t>
            </a:r>
          </a:p>
          <a:p>
            <a:pPr algn="r" eaLnBrk="1" hangingPunct="1"/>
            <a:endParaRPr lang="ru-RU" sz="2200" dirty="0" smtClean="0">
              <a:latin typeface="Arial" charset="0"/>
            </a:endParaRPr>
          </a:p>
          <a:p>
            <a:pPr algn="r" eaLnBrk="1" hangingPunct="1"/>
            <a:r>
              <a:rPr lang="ru-RU" sz="2200" dirty="0" smtClean="0">
                <a:latin typeface="Arial" charset="0"/>
              </a:rPr>
              <a:t>Руководители:</a:t>
            </a:r>
          </a:p>
          <a:p>
            <a:pPr algn="r" eaLnBrk="1" hangingPunct="1"/>
            <a:r>
              <a:rPr lang="ru-RU" sz="2200" dirty="0" smtClean="0">
                <a:latin typeface="Arial" charset="0"/>
              </a:rPr>
              <a:t>Семёнов М.А., учитель истории МБОУ «Гимназия №19»</a:t>
            </a:r>
          </a:p>
          <a:p>
            <a:pPr algn="r" eaLnBrk="1" hangingPunct="1"/>
            <a:r>
              <a:rPr lang="ru-RU" sz="2200" dirty="0" smtClean="0">
                <a:latin typeface="Arial" charset="0"/>
              </a:rPr>
              <a:t>Давыдова В.В., учитель русского языка и литературы МБОУ «Гимназия №19»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0007-01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899" y="2349500"/>
            <a:ext cx="3853914" cy="28654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Фронтовые письма – это своеобразная художественная летопись, обладающая огромной силой</a:t>
            </a:r>
          </a:p>
        </p:txBody>
      </p:sp>
      <p:pic>
        <p:nvPicPr>
          <p:cNvPr id="2457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6050"/>
            <a:ext cx="8515350" cy="1231900"/>
          </a:xfrm>
        </p:spPr>
      </p:pic>
      <p:pic>
        <p:nvPicPr>
          <p:cNvPr id="24580" name="Picture 2" descr="D:\User\Desktop\Материалы (проект)\7c0cf8db491c5511bf8b0a715302a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349500"/>
            <a:ext cx="4000528" cy="290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photo_213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513" y="1524000"/>
            <a:ext cx="653097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Государство понимало важность полевой почты в военных условиях,</a:t>
            </a:r>
            <a:b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вот почему одной из первостепенных задач была необходимость бесперебойной работы почты, доставка корреспонденций адресату</a:t>
            </a:r>
          </a:p>
        </p:txBody>
      </p:sp>
      <p:pic>
        <p:nvPicPr>
          <p:cNvPr id="2355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исследования связаны с анализом документов, представленных    Курганским областным архивом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(раздел «Фронтовые письма 1941-1945гг»).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User\Downloads\2019-12-04 10-29-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571625"/>
            <a:ext cx="3429000" cy="4572000"/>
          </a:xfrm>
        </p:spPr>
      </p:pic>
      <p:sp>
        <p:nvSpPr>
          <p:cNvPr id="25603" name="AutoShape 4" descr="https://4.downloader.disk.yandex.ru/preview/eb7b13c0162078719a2dcaf696ce76ae10c9d119d74331f71596905df16f1312/inf/siM67DZ3XLBPeFgqqzUMKbyBn-XxBGIN_Dp17Q596em86_Fv7dW24BUNJWMYh45bGvAvfjA4uwvMPY9e3Ak92Q==?uid=298977914&amp;filename=2019-12-09+11-24-47.JPG&amp;disposition=inline&amp;hash=&amp;limit=0&amp;content_type=image%2Fjpeg&amp;tknv=v2&amp;owner_uid=298977914&amp;size=1318x6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idx="4294967295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осмотре фронтовых треугольников и чтении самих писем отмечаю следующие особенности: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Большинство писем написаны в полевых условиях (на это указывают неровность букв, размытые записи);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Материалом для писем служили тетрадные листы, (редко) специальная почтовая  бумага с патриотическими лозунгами «Смерть немецким оккупантам!»;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Объём писем небольшой – в среднем 80-100 слов.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b="1" i="1" dirty="0" smtClean="0"/>
          </a:p>
        </p:txBody>
      </p:sp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Особенности архивных материалов в разделе «Фронтовые письма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зауральцев</a:t>
            </a:r>
            <a:r>
              <a:rPr lang="ru-RU" sz="3200" b="1" i="1" dirty="0" smtClean="0">
                <a:solidFill>
                  <a:schemeClr val="tx1"/>
                </a:solidFill>
              </a:rPr>
              <a:t>».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000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3200" b="1" i="1" dirty="0" smtClean="0"/>
              <a:t>  Особенности архивных материалов в разделе «Фронтовые письма </a:t>
            </a:r>
            <a:r>
              <a:rPr lang="ru-RU" sz="3200" b="1" i="1" dirty="0" err="1" smtClean="0"/>
              <a:t>зауральцев</a:t>
            </a:r>
            <a:r>
              <a:rPr lang="ru-RU" sz="3200" b="1" i="1" dirty="0" smtClean="0"/>
              <a:t>».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Есть письма, состоящие из нескольких предложений, явно указывающих на то, что написание письма было прервано боевыми условиями;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Отмечены перерывы в доставке полевой корреспонденции в связи с боевыми действиями, передислокацией воинских подразделений;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229600" cy="6000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3200" b="1" i="1" dirty="0" smtClean="0"/>
              <a:t> Особенности архивных материалов в разделе «Фронтовые письма </a:t>
            </a:r>
            <a:r>
              <a:rPr lang="ru-RU" sz="3200" b="1" i="1" dirty="0" err="1" smtClean="0"/>
              <a:t>зауральцев</a:t>
            </a:r>
            <a:r>
              <a:rPr lang="ru-RU" sz="3200" b="1" i="1" dirty="0" smtClean="0"/>
              <a:t>».</a:t>
            </a:r>
            <a:r>
              <a:rPr lang="ru-RU" sz="3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Особенностью фронтовых писем  является также их грамматическое оформление: встречаются орфографические, пунктуационные и грамматические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Часто в письмах встречаем поздравления с главными праздниками страны – Первомаем и праздником Октябрьской социалистической революции.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3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571500" y="642938"/>
            <a:ext cx="8229600" cy="59293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   	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ИСТОРИЧЕСКАЯ ОСНОВА ФРОНТОВЫХ ПИСЕМ ЗАУРАЛЬЦЕВ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Часть 1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30723" name="Picture 2" descr="https://warhead.su/system/images/000/211/654/content/87d174b9d2f389e8fc5b82765df1b0a6f75fa98e.jpg?1574866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57430"/>
            <a:ext cx="6811987" cy="40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800" b="1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ru-RU" sz="38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Рогачев Михаил Клементьевич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i="1" dirty="0" smtClean="0">
                <a:latin typeface="Arial" charset="0"/>
              </a:rPr>
              <a:t>   Он пошел на фронт совсем молодым, ему было всего 27 лет. Михаил Клементьевич родился в селе Мишкино. Прошел всю войну с 1941 по 1945 годы.</a:t>
            </a:r>
          </a:p>
        </p:txBody>
      </p:sp>
      <p:pic>
        <p:nvPicPr>
          <p:cNvPr id="31747" name="Picture 4" descr="9d5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297450" cy="25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i?id=618a11ca6c17929cab2f6727a11d6bba&amp;n=33&amp;w=244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3255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2019-10-15-1216542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3515698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Рогачев Михаил Клементьевич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Письмо от 18.11.1941 г.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«Что-то у вас там случилось? Уже более полумесяца как не получаю от тебя писем. Приехали на новое место. Крутили, накрутили, в конце концов, привезли. Столько я за дорогу передумал.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Приехали в Ярославскую область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0715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основа фронтовых писем </a:t>
            </a:r>
            <a:r>
              <a:rPr lang="ru-RU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зауральцев</a:t>
            </a:r>
            <a:endParaRPr lang="ru-RU" sz="3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323850"/>
            <a:ext cx="8242300" cy="11572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757238"/>
          </a:xfrm>
        </p:spPr>
        <p:txBody>
          <a:bodyPr rtlCol="0">
            <a:normAutofit fontScale="4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Московская стратегическая оборонительная операция.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30 сентября – 5 декабря 1941 г.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3794" name="Рисунок 1" descr="текст при навед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675588" cy="51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28575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4786313" y="2000250"/>
            <a:ext cx="638175" cy="552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01025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ФРОНТОВЫЕ ПИСЬМА ЗАУРАЛЬЦЕВ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1941-1945 гг.</a:t>
            </a:r>
          </a:p>
        </p:txBody>
      </p:sp>
      <p:pic>
        <p:nvPicPr>
          <p:cNvPr id="14338" name="Picture 2" descr="https://t-i.ru/media/cache/bb/70/bb70235d65969dd65b8e46a9545c5f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89138"/>
            <a:ext cx="6862762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Историческая основа фронтовых писем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зауральцев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ПИСЬМО ОТ 30.09.1944.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«Живу по – прежнему.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 Прагой должна следовать Варшава.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Стоит восхитительная погода, настоящая золотая осень. Страшно соскучился по работе, с удовольствием сейчас провел бы урок, но это пока мечты и так далеки от действительности».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1563" y="1857375"/>
            <a:ext cx="4514850" cy="21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35842" name="Рисунок 4" descr="http://knowledge.su/userfiles/editor/large/6779_113e3b4c48304f-203e41413839413a304f-4d3d46383a3b3e3f3534384f-223e3c-5-1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5"/>
            <a:ext cx="6772296" cy="60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ОТ 24.10.1944. «Уже начинается осень...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Польше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уже разговаривают по –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польски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меня называют  Пан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Разумин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Конец уже скоро».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Рисунок 7" descr="https://avatars.mds.yandex.net/get-zen_doc/111343/pub_5c880abf1b57ec00b29bad64_5c8faa1831b65e00b39326b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1" y="1500188"/>
            <a:ext cx="7286650" cy="50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10495174y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4378337" cy="29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Фронтовики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229600" cy="4678363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Тетерин Александр Иванович</a:t>
            </a:r>
          </a:p>
          <a:p>
            <a:pPr algn="ctr" eaLnBrk="1" hangingPunct="1"/>
            <a:r>
              <a:rPr lang="ru-RU" sz="3600" b="1" dirty="0" err="1" smtClean="0"/>
              <a:t>Шушарин</a:t>
            </a:r>
            <a:r>
              <a:rPr lang="ru-RU" sz="3600" b="1" dirty="0" smtClean="0"/>
              <a:t> Иван Михайлович</a:t>
            </a:r>
          </a:p>
          <a:p>
            <a:pPr algn="ctr" eaLnBrk="1" hangingPunct="1"/>
            <a:r>
              <a:rPr lang="ru-RU" sz="3600" b="1" dirty="0" smtClean="0"/>
              <a:t>Лобов Владимир Евдокимович</a:t>
            </a:r>
          </a:p>
          <a:p>
            <a:pPr algn="ctr" eaLnBrk="1" hangingPunct="1"/>
            <a:r>
              <a:rPr lang="ru-RU" sz="3600" b="1" dirty="0" smtClean="0"/>
              <a:t> Бородин Михаил Васильевич</a:t>
            </a:r>
            <a:r>
              <a:rPr lang="ru-RU" sz="3600" dirty="0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/>
              <a:t> Таким образом, фронтовые письма моих земляков доказывают, что они участвовали в течение всей войны в основных боевых операциях того времени, внеся значимый вклад в разгром фашистов.</a:t>
            </a:r>
            <a:endParaRPr lang="ru-RU" sz="3600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44484" y="6350"/>
            <a:ext cx="8229600" cy="5940425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НА ВОЙНЕ: </a:t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НРАВСТВЕННЫЕ ОРИЕНТИРЫ </a:t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АВТОРОВ ФРОНТОВЫХ ПИСЕМ</a:t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 2</a:t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37890" name="Picture 2" descr="http://theopenasia.net/upload/iblock/806/806370bf9c4da9ee6a6114e755453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16338"/>
            <a:ext cx="40703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4337050" cy="2963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Человек на войне (нравственные ориентиры авторов фронтовых писем)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Коварство и жестокость врага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50179" name="Picture 3" descr="D:\User\Desktop\ВОВ фото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52960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«…Как много боли  принесли с собой немцы. Я за последнее время многое видел. Видел, как выглядят наши села и города после хозяйствования фрицев.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Видел трупы наших замученных раненых красноармейцев с выколотыми глазами, с выжженными звездами на спине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– (письмо от 10.06.1942 г. Рогачев М.К.).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solidFill>
                  <a:schemeClr val="tx1"/>
                </a:solidFill>
              </a:rPr>
              <a:t>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добрение общей мобилизации, принятие  утраты и потери близких как неизбежность на войне: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2226" name="Picture 2" descr="D:\User\Desktop\ВОВ фото\10582273qn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679" y="1524000"/>
            <a:ext cx="6572642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Значит, люди уходят в армию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ну и правильно, нечего им дома оставаться…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(письмо от 07.08.1941г Рогачев М.К.)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 нас на собрании части постановили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сдать все имеющиеся облигации в фонд обороны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страны и 25% заработка с августа и до конца войны (письмо от 15.08.1941г. Рогачев М.К.)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Жаль Анну Павловну,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но…мы все каждый день несколько раз смерти в глаза смотрим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…но духом не падаем, скоро все это кончится. (письмо от 10.07.1942г. Рогачев М.К)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714875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В преддверии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76-летия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 дня окончания Великой Отечественной войны данная тема является особо актуальной.</a:t>
            </a:r>
          </a:p>
          <a:p>
            <a:pPr algn="just" eaLnBrk="1" hangingPunct="1">
              <a:buFont typeface="Arial" charset="0"/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219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42300" cy="1231900"/>
          </a:xfrm>
        </p:spPr>
      </p:pic>
      <p:pic>
        <p:nvPicPr>
          <p:cNvPr id="15364" name="Picture 4" descr="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70608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490674846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3705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Вера в победу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3250" name="Picture 2" descr="D:\User\Desktop\ВОВ фото\39913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2122" y="1524000"/>
            <a:ext cx="711975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6357938"/>
          </a:xfrm>
        </p:spPr>
        <p:txBody>
          <a:bodyPr/>
          <a:lstStyle/>
          <a:p>
            <a:pPr algn="just" eaLnBrk="1" hangingPunct="1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Дорогая Нина!... Только сейчас прослушал специально сообщение о соглашении  с Англией о взаимном действии против Германии.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Наверно, теперь Гитлеру капут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.(Письмо от 01.07.1941. Рогачев М.К).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Приближается час расплаты над гитлеровским отрепьем за все наши несчастия и страдания. Скоро, очень скоро мы снова будем вместе. Час расплаты близок.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(Письмо от 17.02.1942 Рогачев М.К.).</a:t>
            </a:r>
          </a:p>
          <a:p>
            <a:pPr eaLnBrk="1" hangingPunct="1"/>
            <a:endParaRPr lang="ru-RU" sz="2800" b="1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750" y="404813"/>
            <a:ext cx="8229600" cy="1511300"/>
          </a:xfrm>
        </p:spPr>
        <p:txBody>
          <a:bodyPr>
            <a:normAutofit fontScale="90000"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0000"/>
                </a:solidFill>
              </a:rPr>
              <a:t/>
            </a:r>
            <a:br>
              <a:rPr lang="ru-RU" sz="3200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ЧЕЛОВЕК НА ВОЙНЕ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часть 3</a:t>
            </a:r>
            <a:r>
              <a:rPr lang="ru-RU" sz="32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1986" name="Picture 2" descr="https://avatars.mds.yandex.net/get-zen_doc/96780/pub_5d3d5be506cc4600ae85f228_5d488abdce44a000b2441bc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127987" cy="327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a_ignore_q_80_w_1000_c_limi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146576" cy="32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ПЛАН АНАЛИЗА: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 Предполагаемый возраст авторов писем;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Семейное положение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Образование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4. Род войск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5. Отношение к семейным ценностям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6. Отношение к окружающему миру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1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42918"/>
            <a:ext cx="8229600" cy="78581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НА ВОЙНЕ</a:t>
            </a:r>
          </a:p>
        </p:txBody>
      </p:sp>
      <p:pic>
        <p:nvPicPr>
          <p:cNvPr id="4301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33413"/>
            <a:ext cx="8242300" cy="7985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Семейное положение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4274" name="Picture 2" descr="D:\User\Desktop\ВОВ фото\image (9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/>
              <a:t>Предполагаем, что большинство авторов писем были неженаты, за исключением Рогачева Михаила </a:t>
            </a:r>
            <a:r>
              <a:rPr lang="ru-RU" sz="2800" b="1" i="1" dirty="0" err="1" smtClean="0"/>
              <a:t>Клементьевича</a:t>
            </a:r>
            <a:r>
              <a:rPr lang="ru-RU" sz="2800" b="1" i="1" dirty="0" smtClean="0"/>
              <a:t>, который имел перед началом войны жену и дочь;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/>
              <a:t>Тетерина Александра Ивановича, отца двух взрослых дочери и сына, также ушедших на фронт, и несовершеннолетней дочери;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dirty="0" err="1" smtClean="0"/>
              <a:t>Шушарина</a:t>
            </a:r>
            <a:r>
              <a:rPr lang="ru-RU" sz="2800" b="1" i="1" dirty="0" smtClean="0"/>
              <a:t> Ивана Михайловича, чьи дети также погибли на фронте. Это следует из содержания писем: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Семейное положение</a:t>
            </a:r>
          </a:p>
        </p:txBody>
      </p:sp>
      <p:pic>
        <p:nvPicPr>
          <p:cNvPr id="44035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  <a:buNone/>
            </a:pPr>
            <a:r>
              <a:rPr lang="ru-RU" sz="2800" dirty="0" smtClean="0"/>
              <a:t>ПИСЬМО от 10.02.1943</a:t>
            </a:r>
          </a:p>
          <a:p>
            <a:pPr algn="just" eaLnBrk="1" hangingPunct="1">
              <a:lnSpc>
                <a:spcPct val="70000"/>
              </a:lnSpc>
              <a:buNone/>
            </a:pPr>
            <a:r>
              <a:rPr lang="ru-RU" sz="3200" b="1" i="1" dirty="0" smtClean="0"/>
              <a:t>   Привет с фронта! Таня, вы в письмах обиделись на то, что остались одна с Ниной. Таня, милая пойми, что Маня и Шура в Красной Армии. Это наша с тобой заслуга, что мы вырастили таких детей, которые служат в Красной армии - это честь нам с тобой. Вы о них не заботьтесь, о них заботится вся наша страна. Скоро, Таня, разобьем проклятого изверга немца и тогда заживем хорошо и счастливо. (ТЕТЕРИН А.И.)</a:t>
            </a:r>
          </a:p>
        </p:txBody>
      </p:sp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Семейное положение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Отношение к окружающему миру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D:\User\Desktop\ВОВ фото\1000_R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786478" cy="46094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3200" b="1" i="1" dirty="0" smtClean="0"/>
              <a:t>Несмотря на смерти и ужасы войны, наши защитники Родины не зачерствели душой, способны были сострадать, радоваться успехам близких людей, восхищаться окружающей природой, читать в редкие минуты затишья литературные произведения.</a:t>
            </a:r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/>
              <a:t>Отношение к окружающему миру</a:t>
            </a:r>
          </a:p>
        </p:txBody>
      </p:sp>
      <p:pic>
        <p:nvPicPr>
          <p:cNvPr id="46083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/>
              <a:t>Я очень часто пишу тебе за последнее время. Не знаю, все ли ты сумеешь получить. Живу я по-прежнему хорошо. Только скучаю и жду не дождусь писем от тебя. Посылаю тебе стихотворение. Напиши о нем свой отзыв.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/>
              <a:t>Жди меня, и я вернусь…Только очень жди!...  </a:t>
            </a:r>
            <a:r>
              <a:rPr lang="ru-RU" sz="2800" b="1" dirty="0" smtClean="0"/>
              <a:t>(Письмо от 05.02. 1942.Рогачев М.К.)</a:t>
            </a:r>
            <a:endParaRPr lang="ru-RU" sz="2800" b="1" i="1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/>
              <a:t>Ночь. Сосны шумят. И только изредка освещают передний край немецкие ракеты. (Письмо от 16.11.1943. Бородин М. В.)</a:t>
            </a:r>
          </a:p>
        </p:txBody>
      </p:sp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Отношение к окружающему миру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Цель - показать, в каких боевых действиях участвовали наши земляки, раскрыть их душевные качества, нравственные  ориентиры.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219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</a:p>
        </p:txBody>
      </p:sp>
      <p:pic>
        <p:nvPicPr>
          <p:cNvPr id="1638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i="1" dirty="0" smtClean="0"/>
              <a:t>Считаю, что письма, опаленные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/>
              <a:t>войной, - замечательный материал, которым можно пользоваться на Уроках мужества, уроках истории и обществознания.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i="1" dirty="0" smtClean="0"/>
              <a:t>Следовательно, гипотеза, предложенная в начале проекта, а именно то, что наши земляки внесли посильный вклад в общую победу над фашизмом и их воинский путь к победе значим для подрастающего поколения и сегодня, НЕОСПОРИМА. Гипотеза подтверждена. </a:t>
            </a:r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01638" y="60325"/>
            <a:ext cx="8229600" cy="1219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1"/>
                </a:solidFill>
              </a:rPr>
              <a:t>Заключение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48131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242300" cy="12858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Практическое применение исследования</a:t>
            </a:r>
            <a:endParaRPr lang="ru-RU" dirty="0"/>
          </a:p>
        </p:txBody>
      </p:sp>
      <p:pic>
        <p:nvPicPr>
          <p:cNvPr id="49154" name="Picture 2" descr="D:\User\Desktop\ВОВ фото\IMG_20200618_123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400052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Практическое применение исследования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24" y="1428736"/>
          <a:ext cx="3433113" cy="485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428736"/>
                        <a:ext cx="3433113" cy="4857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214942" y="1428736"/>
          <a:ext cx="2965453" cy="478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5" imgW="5925852" imgH="9236046" progId="">
                  <p:embed/>
                </p:oleObj>
              </mc:Choice>
              <mc:Fallback>
                <p:oleObj name="Документ" r:id="rId5" imgW="5925852" imgH="923604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428736"/>
                        <a:ext cx="2965453" cy="47863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НИКТО НЕ ЗАБЫТ – НИЧТО НЕ ЗАБЫТО</a:t>
            </a:r>
          </a:p>
        </p:txBody>
      </p:sp>
      <p:pic>
        <p:nvPicPr>
          <p:cNvPr id="51203" name="Picture 2" descr="https://avatars.mds.yandex.net/get-zen_doc/1056701/pub_5d569edfa98a2a00afc203e9_5d57d072bd639600addde56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3439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algn="ctr"/>
            <a:r>
              <a:rPr lang="ru-RU" dirty="0">
                <a:latin typeface="Arial Black" pitchFamily="34" charset="0"/>
              </a:rPr>
              <a:t>Прокуратура города Кургана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благодарит </a:t>
            </a:r>
            <a:r>
              <a:rPr lang="ru-RU" dirty="0">
                <a:latin typeface="Arial Black" pitchFamily="34" charset="0"/>
              </a:rPr>
              <a:t>Ивана Безбородова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и </a:t>
            </a:r>
            <a:r>
              <a:rPr lang="ru-RU" dirty="0">
                <a:latin typeface="Arial Black" pitchFamily="34" charset="0"/>
              </a:rPr>
              <a:t>его </a:t>
            </a:r>
            <a:r>
              <a:rPr lang="ru-RU" dirty="0" smtClean="0">
                <a:latin typeface="Arial Black" pitchFamily="34" charset="0"/>
              </a:rPr>
              <a:t>научных руководителей – педагогов </a:t>
            </a:r>
            <a:r>
              <a:rPr lang="ru-RU" sz="2800" dirty="0">
                <a:latin typeface="Arial Black" pitchFamily="34" charset="0"/>
              </a:rPr>
              <a:t>МБОУ «Гимназия №</a:t>
            </a:r>
            <a:r>
              <a:rPr lang="ru-RU" sz="2800" dirty="0" smtClean="0">
                <a:latin typeface="Arial Black" pitchFamily="34" charset="0"/>
              </a:rPr>
              <a:t>19»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за большую проделанную работу,  предоставленный материал и возможность ознакомиться с ним всем школьникам и учителям города Кургана</a:t>
            </a:r>
          </a:p>
          <a:p>
            <a:pPr algn="ctr"/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2021 год</a:t>
            </a:r>
            <a:endParaRPr lang="ru-RU" sz="2800" dirty="0">
              <a:latin typeface="Arial Black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0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Собрать архивный материал о наших земляках на основе их фронтовых писем;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Классифицировать фронтовые письма с исторической точки зрения (соотнести время написания писем с боевыми операциями советских войск);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Выявить душевные качества авторов писем (отношение к семье, близким, к войне, врагам);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5951" y="338137"/>
            <a:ext cx="8229600" cy="865189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pic>
        <p:nvPicPr>
          <p:cNvPr id="1741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242300" cy="8778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ЗАДАЧИ ПРОЕКТА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Написать письмо в Администрацию города Кургана с предложением в преддверии праздника оформить баннеры с цитатами наших земляков из фронтовых писем;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Оформить фронтовые письма в виде дидактического материала для использования их на уроках истории и обществознания.</a:t>
            </a:r>
          </a:p>
          <a:p>
            <a:pPr eaLnBrk="1" hangingPunct="1">
              <a:lnSpc>
                <a:spcPct val="80000"/>
              </a:lnSpc>
            </a:pPr>
            <a:endParaRPr lang="ru-RU" sz="4000" b="1" i="1" dirty="0" smtClean="0"/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Гипотеза:  если предположить, что наши земляки внесли посильный вклад в общую победу над фашизмом, то можно ли утверждать, что сегодня на их примере можно воспитывать подрастающее поколение в патриотическом ключе.</a:t>
            </a:r>
          </a:p>
          <a:p>
            <a:pPr eaLnBrk="1" hangingPunct="1"/>
            <a:endParaRPr lang="ru-RU" sz="3600" b="1" i="1" dirty="0" smtClean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ГИПОТЕЗА ПРОЕКТА </a:t>
            </a:r>
          </a:p>
        </p:txBody>
      </p:sp>
      <p:pic>
        <p:nvPicPr>
          <p:cNvPr id="19459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Объект и предмет исследования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just" eaLnBrk="1" hangingPunct="1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письма с фронта участников боевых действий;</a:t>
            </a:r>
          </a:p>
          <a:p>
            <a:pPr algn="just" eaLnBrk="1" hangingPunct="1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исследования: содержание фронтовых писем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зауральцев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4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Изучение литературы по данной теме исследования;</a:t>
            </a:r>
          </a:p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Сбор материала (работа с письмами фронтовиков);</a:t>
            </a:r>
          </a:p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Систематизация;</a:t>
            </a:r>
          </a:p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Классификация;</a:t>
            </a:r>
          </a:p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Рефлексия;</a:t>
            </a:r>
          </a:p>
          <a:p>
            <a:pPr algn="just" eaLnBrk="1" hangingPunct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Проектирование.</a:t>
            </a:r>
          </a:p>
          <a:p>
            <a:pPr eaLnBrk="1" hangingPunct="1"/>
            <a:endParaRPr lang="ru-RU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1371</Words>
  <Application>Microsoft Office PowerPoint</Application>
  <PresentationFormat>Экран (4:3)</PresentationFormat>
  <Paragraphs>124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Бумажная</vt:lpstr>
      <vt:lpstr>Acrobat Document</vt:lpstr>
      <vt:lpstr>Документ</vt:lpstr>
      <vt:lpstr>МУНИЦИПАЛЬНОЕ БЮДЖЕТНОЕ ОБЩЕОБРАЗОВАТЕЛЬНОЕ УЧРЕЖДЕНИЕ  «ГИМНАЗИЯ №19»  ГОРОДА КУРГАНА</vt:lpstr>
      <vt:lpstr>ФРОНТОВЫЕ ПИСЬМА ЗАУРАЛЬЦЕВ в 1941-1945 гг.</vt:lpstr>
      <vt:lpstr>АКТУАЛЬНОСТЬ ТЕМЫ</vt:lpstr>
      <vt:lpstr>ЦЕЛЬ ИССЛЕДОВАНИЯ</vt:lpstr>
      <vt:lpstr>ЗАДАЧИ ПРОЕКТА</vt:lpstr>
      <vt:lpstr>ЗАДАЧИ ПРОЕКТА</vt:lpstr>
      <vt:lpstr>ГИПОТЕЗА ПРОЕКТА </vt:lpstr>
      <vt:lpstr>Объект и предмет исследования</vt:lpstr>
      <vt:lpstr>МЕТОДЫ ИССЛЕДОВАНИЯ </vt:lpstr>
      <vt:lpstr>Фронтовые письма – это своеобразная художественная летопись, обладающая огромной силой</vt:lpstr>
      <vt:lpstr>Государство понимало важность полевой почты в военных условиях,  вот почему одной из первостепенных задач была необходимость бесперебойной работы почты, доставка корреспонденций адресату</vt:lpstr>
      <vt:lpstr>    Мои исследования связаны с анализом документов, представленных    Курганским областным архивом  (раздел «Фронтовые письма 1941-1945гг»). </vt:lpstr>
      <vt:lpstr>Особенности архивных материалов в разделе «Фронтовые письма зауральцев». </vt:lpstr>
      <vt:lpstr>Презентация PowerPoint</vt:lpstr>
      <vt:lpstr>Презентация PowerPoint</vt:lpstr>
      <vt:lpstr>   </vt:lpstr>
      <vt:lpstr> Рогачев Михаил Клементьевич</vt:lpstr>
      <vt:lpstr>Историческая основа фронтовых писем зауральцев</vt:lpstr>
      <vt:lpstr>Презентация PowerPoint</vt:lpstr>
      <vt:lpstr>Презентация PowerPoint</vt:lpstr>
      <vt:lpstr>Презентация PowerPoint</vt:lpstr>
      <vt:lpstr>ПИСЬМО ОТ 24.10.1944. «Уже начинается осень... Мы в н Польше, уже разговаривают по – польски, меня называют  Пан Разумин. Конец уже скоро».</vt:lpstr>
      <vt:lpstr>Фронтовики</vt:lpstr>
      <vt:lpstr>Вывод:</vt:lpstr>
      <vt:lpstr>ЧЕЛОВЕК НА ВОЙНЕ:  НРАВСТВЕННЫЕ ОРИЕНТИРЫ  АВТОРОВ ФРОНТОВЫХ ПИСЕМ часть 2     </vt:lpstr>
      <vt:lpstr>Человек на войне (нравственные ориентиры авторов фронтовых писем) 1. Коварство и жестокость врага</vt:lpstr>
      <vt:lpstr>Презентация PowerPoint</vt:lpstr>
      <vt:lpstr>2. Одобрение общей мобилизации, принятие  утраты и потери близких как неизбежность на войне:</vt:lpstr>
      <vt:lpstr>Презентация PowerPoint</vt:lpstr>
      <vt:lpstr>3. Вера в победу </vt:lpstr>
      <vt:lpstr>Презентация PowerPoint</vt:lpstr>
      <vt:lpstr> ЧЕЛОВЕК НА ВОЙНЕ  часть 3 </vt:lpstr>
      <vt:lpstr>ЧЕЛОВЕК НА ВОЙНЕ</vt:lpstr>
      <vt:lpstr>Семейное положение</vt:lpstr>
      <vt:lpstr>Семейное положение</vt:lpstr>
      <vt:lpstr>Семейное положение</vt:lpstr>
      <vt:lpstr>Отношение к окружающему миру</vt:lpstr>
      <vt:lpstr>Отношение к окружающему миру</vt:lpstr>
      <vt:lpstr>Отношение к окружающему миру</vt:lpstr>
      <vt:lpstr>Заключение </vt:lpstr>
      <vt:lpstr>Практическое применение исследования</vt:lpstr>
      <vt:lpstr>Практическое применение исследования</vt:lpstr>
      <vt:lpstr>НИКТО НЕ ЗАБЫТ – НИЧТО НЕ ЗАБЫТО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моего проекта</dc:title>
  <dc:creator>User</dc:creator>
  <cp:lastModifiedBy>proc</cp:lastModifiedBy>
  <cp:revision>72</cp:revision>
  <dcterms:created xsi:type="dcterms:W3CDTF">2020-01-11T15:08:46Z</dcterms:created>
  <dcterms:modified xsi:type="dcterms:W3CDTF">2021-04-29T08:21:13Z</dcterms:modified>
</cp:coreProperties>
</file>